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820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PFT Pilot Group 1</a:t>
            </a:r>
            <a:endParaRPr lang="en-US" sz="4000"/>
          </a:p>
        </p:txBody>
      </p:sp>
      <p:sp>
        <p:nvSpPr>
          <p:cNvPr id="3" name="Text 1"/>
          <p:cNvSpPr/>
          <p:nvPr/>
        </p:nvSpPr>
        <p:spPr>
          <a:xfrm>
            <a:off x="457200" y="21031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>
                <a:solidFill>
                  <a:srgbClr val="1491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Traceability Lot Code and Lot Code Source Flexibility</a:t>
            </a:r>
            <a:endParaRPr lang="en-US" sz="2800"/>
          </a:p>
        </p:txBody>
      </p:sp>
      <p:sp>
        <p:nvSpPr>
          <p:cNvPr id="4" name="Shape 2"/>
          <p:cNvSpPr/>
          <p:nvPr/>
        </p:nvSpPr>
        <p:spPr>
          <a:xfrm>
            <a:off x="457200" y="2834640"/>
            <a:ext cx="1828800" cy="45720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3200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>
                <a:solidFill>
                  <a:srgbClr val="F5F5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Submission to FDA via the Partnership for Food Traceability</a:t>
            </a:r>
            <a:endParaRPr lang="en-US" sz="1600"/>
          </a:p>
        </p:txBody>
      </p:sp>
      <p:sp>
        <p:nvSpPr>
          <p:cNvPr id="6" name="Text 4"/>
          <p:cNvSpPr/>
          <p:nvPr/>
        </p:nvSpPr>
        <p:spPr>
          <a:xfrm>
            <a:off x="457200" y="39319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[Organization Name]</a:t>
            </a:r>
            <a:endParaRPr lang="en-US" sz="2000"/>
          </a:p>
        </p:txBody>
      </p:sp>
      <p:sp>
        <p:nvSpPr>
          <p:cNvPr id="7" name="Text 5"/>
          <p:cNvSpPr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[Date]</a:t>
            </a:r>
            <a:endParaRPr lang="en-US" sz="1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Information</a:t>
            </a:r>
            <a:endParaRPr lang="en-US" sz="2800"/>
          </a:p>
        </p:txBody>
      </p:sp>
      <p:sp>
        <p:nvSpPr>
          <p:cNvPr id="4" name="Text 2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>
                <a:solidFill>
                  <a:srgbClr val="1491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[Optional]</a:t>
            </a:r>
            <a:endParaRPr lang="en-US" sz="1400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1200"/>
              </a:spcAft>
              <a:buNone/>
            </a:pPr>
            <a:r>
              <a:rPr lang="en-US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this slide for any additional information you wish to share, such as:</a:t>
            </a:r>
            <a:endParaRPr lang="en-US" sz="140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 implementation plans</a:t>
            </a:r>
            <a:endParaRPr lang="en-US" sz="140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scenarios you plan to test</a:t>
            </a:r>
            <a:endParaRPr lang="en-US" sz="140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or process innovations under development</a:t>
            </a:r>
            <a:endParaRPr lang="en-US" sz="140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or topics for further industry discussion</a:t>
            </a:r>
            <a:endParaRPr lang="en-US" sz="1400"/>
          </a:p>
          <a:p>
            <a:pPr marL="342900" indent="-342900">
              <a:spcAft>
                <a:spcPts val="1600"/>
              </a:spcAft>
              <a:buSzPct val="100000"/>
              <a:buChar char="•"/>
            </a:pPr>
            <a:r>
              <a:rPr lang="en-US" sz="14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Supporting data, diagrams, or workflow illustrations</a:t>
            </a:r>
            <a:endParaRPr lang="en-US" sz="1400"/>
          </a:p>
          <a:p>
            <a:pPr marL="0" indent="0">
              <a:buNone/>
            </a:pPr>
            <a:r>
              <a:rPr lang="en-US" sz="1400" i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may add additional slides as needed.</a:t>
            </a:r>
            <a:endParaRPr lang="en-US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Instructions for Participants</a:t>
            </a:r>
            <a:endParaRPr lang="en-US" sz="280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1200"/>
              </a:spcAft>
              <a:buNone/>
            </a:pPr>
            <a:r>
              <a:rPr lang="en-US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Please use this slide deck as a template when documenting your pilot findings for submission to FDA through the Partnership for Food Traceability.</a:t>
            </a:r>
            <a:endParaRPr lang="en-US" sz="1300"/>
          </a:p>
          <a:p>
            <a:pPr marL="0" indent="0">
              <a:buNone/>
            </a:pPr>
            <a:r>
              <a:rPr lang="en-US" sz="13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3-4 </a:t>
            </a:r>
            <a:r>
              <a:rPr lang="en-US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background on your organization and a summary of your pilot approach.</a:t>
            </a:r>
            <a:endParaRPr lang="en-US" sz="1300"/>
          </a:p>
          <a:p>
            <a:pPr marL="0" indent="0">
              <a:buNone/>
            </a:pPr>
            <a:r>
              <a:rPr lang="en-US" sz="13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5-6 </a:t>
            </a:r>
            <a:r>
              <a:rPr lang="en-US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specific lot code and lot code source approaches tested.</a:t>
            </a:r>
            <a:endParaRPr lang="en-US" sz="1300"/>
          </a:p>
          <a:p>
            <a:pPr marL="0" indent="0">
              <a:buNone/>
            </a:pPr>
            <a:r>
              <a:rPr lang="en-US" sz="13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7-8 </a:t>
            </a:r>
            <a:r>
              <a:rPr lang="en-US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 your findings on operational, technical, business, and organizational factors.</a:t>
            </a:r>
            <a:endParaRPr lang="en-US" sz="1300"/>
          </a:p>
          <a:p>
            <a:pPr marL="0" indent="0">
              <a:buNone/>
            </a:pPr>
            <a:r>
              <a:rPr lang="en-US" sz="13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9 </a:t>
            </a:r>
            <a:r>
              <a:rPr lang="en-US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for your recommendations for industry and FDA.</a:t>
            </a:r>
            <a:endParaRPr lang="en-US" sz="1300"/>
          </a:p>
          <a:p>
            <a:pPr marL="0" indent="0">
              <a:buNone/>
            </a:pPr>
            <a:r>
              <a:rPr lang="en-US" sz="13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10 </a:t>
            </a:r>
            <a:r>
              <a:rPr lang="en-US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optional for any additional information.</a:t>
            </a:r>
            <a:endParaRPr lang="en-US" sz="1300"/>
          </a:p>
          <a:p>
            <a:pPr marL="0" indent="0">
              <a:spcAft>
                <a:spcPts val="1200"/>
              </a:spcAft>
              <a:buNone/>
            </a:pPr>
            <a:r>
              <a:rPr lang="en-US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Participants are free to format slides as needed, so long as the headers are retained. You may add slides within sections if more space is needed.</a:t>
            </a:r>
            <a:endParaRPr lang="en-US" sz="1300"/>
          </a:p>
          <a:p>
            <a:pPr marL="0" indent="0">
              <a:buNone/>
            </a:pPr>
            <a:r>
              <a:rPr lang="en-US" sz="13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Handling: </a:t>
            </a:r>
            <a:r>
              <a:rPr lang="en-US" sz="13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Participants may deidentify data as appropriate, but should share information with the understanding that submissions will be provided to FDA. There is no expectation of confidentiality.</a:t>
            </a:r>
            <a:endParaRPr lang="en-US" sz="1300"/>
          </a:p>
          <a:p>
            <a:pPr marL="0" indent="0">
              <a:buNone/>
            </a:pPr>
            <a:r>
              <a:rPr lang="en-US" sz="13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Deadline: Submissions due to PFT by March 27, 2026 for FDA submission by April 9, 2026.</a:t>
            </a:r>
            <a:endParaRPr lang="en-US" sz="13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Description of Participant</a:t>
            </a:r>
            <a:endParaRPr lang="en-US" sz="280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16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Organization Overview</a:t>
            </a:r>
            <a:endParaRPr lang="en-US" sz="1400"/>
          </a:p>
          <a:p>
            <a:pPr marL="0" indent="0">
              <a:spcAft>
                <a:spcPts val="1600"/>
              </a:spcAft>
              <a:buNone/>
            </a:pPr>
            <a:r>
              <a:rPr lang="en-US" sz="14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[Describe your organization, supply chain role, and relationship to Food Traceability List products]</a:t>
            </a:r>
            <a:endParaRPr lang="en-US" sz="1400"/>
          </a:p>
          <a:p>
            <a:pPr marL="0" indent="0">
              <a:spcAft>
                <a:spcPts val="600"/>
              </a:spcAft>
              <a:buNone/>
            </a:pPr>
            <a:r>
              <a:rPr lang="en-US" sz="16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Products and Trading Partners Involved</a:t>
            </a:r>
            <a:endParaRPr lang="en-US" sz="1400"/>
          </a:p>
          <a:p>
            <a:pPr marL="0" indent="0">
              <a:spcAft>
                <a:spcPts val="1600"/>
              </a:spcAft>
              <a:buNone/>
            </a:pPr>
            <a:r>
              <a:rPr lang="en-US" sz="14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[Describe the FTL products, categories, and trading partners included in pilot activities]</a:t>
            </a:r>
            <a:endParaRPr lang="en-US" sz="1400"/>
          </a:p>
          <a:p>
            <a:pPr marL="0" indent="0">
              <a:spcAft>
                <a:spcPts val="600"/>
              </a:spcAft>
              <a:buNone/>
            </a:pPr>
            <a:r>
              <a:rPr lang="en-US" sz="16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Traceability Capabilities</a:t>
            </a:r>
            <a:endParaRPr lang="en-US" sz="1400"/>
          </a:p>
          <a:p>
            <a:pPr marL="0" indent="0">
              <a:buNone/>
            </a:pPr>
            <a:r>
              <a:rPr lang="en-US" sz="14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[Briefly describe your current systems and capabilities for traceability data capture and exchange]</a:t>
            </a:r>
            <a:endParaRPr lang="en-US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Summary of Pilot Approach</a:t>
            </a:r>
            <a:endParaRPr lang="en-US" sz="280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16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Objectives</a:t>
            </a:r>
            <a:endParaRPr lang="en-US" sz="1400"/>
          </a:p>
          <a:p>
            <a:pPr marL="0" indent="0">
              <a:spcAft>
                <a:spcPts val="1600"/>
              </a:spcAft>
              <a:buNone/>
            </a:pPr>
            <a:r>
              <a:rPr lang="en-US" sz="14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[What were you trying to learn or demonstrate?]</a:t>
            </a:r>
            <a:endParaRPr lang="en-US" sz="1400"/>
          </a:p>
          <a:p>
            <a:pPr marL="0" indent="0">
              <a:spcAft>
                <a:spcPts val="600"/>
              </a:spcAft>
              <a:buNone/>
            </a:pPr>
            <a:r>
              <a:rPr lang="en-US" sz="16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and Timeline</a:t>
            </a:r>
            <a:endParaRPr lang="en-US" sz="1400"/>
          </a:p>
          <a:p>
            <a:pPr marL="0" indent="0">
              <a:spcAft>
                <a:spcPts val="1600"/>
              </a:spcAft>
              <a:buNone/>
            </a:pPr>
            <a:r>
              <a:rPr lang="en-US" sz="14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[Describe the scope of pilot activities, timeframe, and any limitations]</a:t>
            </a:r>
            <a:endParaRPr lang="en-US" sz="1400"/>
          </a:p>
          <a:p>
            <a:pPr marL="0" indent="0">
              <a:spcAft>
                <a:spcPts val="600"/>
              </a:spcAft>
              <a:buNone/>
            </a:pPr>
            <a:r>
              <a:rPr lang="en-US" sz="16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Scenarios Addressed</a:t>
            </a:r>
            <a:endParaRPr lang="en-US" sz="1400"/>
          </a:p>
          <a:p>
            <a:pPr marL="0" indent="0">
              <a:buNone/>
            </a:pPr>
            <a:r>
              <a:rPr lang="en-US" sz="14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[Describe real-world scenarios tested, such as: mixed-lot shipments, FIFO inventory rotation, cross-docking, transformation/repacking, multi-supplier consolidation, etc.]</a:t>
            </a:r>
            <a:endParaRPr lang="en-US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Activities: Lot Code Approaches</a:t>
            </a:r>
            <a:endParaRPr lang="en-US" sz="2800"/>
          </a:p>
        </p:txBody>
      </p:sp>
      <p:sp>
        <p:nvSpPr>
          <p:cNvPr id="4" name="Text 2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>
                <a:solidFill>
                  <a:srgbClr val="1491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Traceability Lot Code (TLC) Methods</a:t>
            </a:r>
            <a:endParaRPr lang="en-US" sz="1400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16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State: Lot Code Capture</a:t>
            </a:r>
            <a:endParaRPr lang="en-US" sz="1400"/>
          </a:p>
          <a:p>
            <a:pPr marL="0" indent="0">
              <a:spcAft>
                <a:spcPts val="1600"/>
              </a:spcAft>
              <a:buNone/>
            </a:pPr>
            <a:r>
              <a:rPr lang="en-US" sz="14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[Describe current practices for capturing and transmitting lot codes at shipping and receiving. What information is/isn't currently exchanged?]</a:t>
            </a:r>
            <a:endParaRPr lang="en-US" sz="1400"/>
          </a:p>
          <a:p>
            <a:pPr marL="0" indent="0">
              <a:spcAft>
                <a:spcPts val="600"/>
              </a:spcAft>
              <a:buNone/>
            </a:pPr>
            <a:r>
              <a:rPr lang="en-US" sz="16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Approaches Tested</a:t>
            </a:r>
            <a:endParaRPr lang="en-US" sz="1400"/>
          </a:p>
          <a:p>
            <a:pPr marL="0" indent="0">
              <a:spcAft>
                <a:spcPts val="1600"/>
              </a:spcAft>
              <a:buNone/>
            </a:pPr>
            <a:r>
              <a:rPr lang="en-US" sz="14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[Describe lot code methodologies tested, such as: calculated lot codes based on inventory practices, system-generated lot codes, date-based approaches, shipment timing methods, etc.]</a:t>
            </a:r>
            <a:endParaRPr lang="en-US" sz="1400"/>
          </a:p>
          <a:p>
            <a:pPr marL="0" indent="0">
              <a:spcAft>
                <a:spcPts val="600"/>
              </a:spcAft>
              <a:buNone/>
            </a:pPr>
            <a:r>
              <a:rPr lang="en-US" sz="16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or Process Modifications</a:t>
            </a:r>
            <a:endParaRPr lang="en-US" sz="1400"/>
          </a:p>
          <a:p>
            <a:pPr marL="0" indent="0">
              <a:buNone/>
            </a:pPr>
            <a:r>
              <a:rPr lang="en-US" sz="14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[Describe any system changes, process modifications, or trading partner coordination required]</a:t>
            </a:r>
            <a:endParaRPr lang="en-US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Activities: Lot Code Source Documentation</a:t>
            </a:r>
            <a:endParaRPr lang="en-US" sz="2800"/>
          </a:p>
        </p:txBody>
      </p:sp>
      <p:sp>
        <p:nvSpPr>
          <p:cNvPr id="4" name="Text 2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>
                <a:solidFill>
                  <a:srgbClr val="1491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Traceability Lot Code Source (TLCS) Methods</a:t>
            </a:r>
            <a:endParaRPr lang="en-US" sz="1400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16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TLCS Documentation Approach</a:t>
            </a:r>
            <a:endParaRPr lang="en-US" sz="1400"/>
          </a:p>
          <a:p>
            <a:pPr marL="0" indent="0">
              <a:spcAft>
                <a:spcPts val="1600"/>
              </a:spcAft>
              <a:buNone/>
            </a:pPr>
            <a:r>
              <a:rPr lang="en-US" sz="14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[How did you document the source of lot codes at each point in the supply chain? How did you indicate whether a lot code was: assigned by manufacturer, calculated by distributor, determined at receipt, etc.?]</a:t>
            </a:r>
            <a:endParaRPr lang="en-US" sz="1400"/>
          </a:p>
          <a:p>
            <a:pPr marL="0" indent="0">
              <a:spcAft>
                <a:spcPts val="600"/>
              </a:spcAft>
              <a:buNone/>
            </a:pPr>
            <a:r>
              <a:rPr lang="en-US" sz="16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Quality and Completeness</a:t>
            </a:r>
            <a:endParaRPr lang="en-US" sz="1400"/>
          </a:p>
          <a:p>
            <a:pPr marL="0" indent="0">
              <a:spcAft>
                <a:spcPts val="1600"/>
              </a:spcAft>
              <a:buNone/>
            </a:pPr>
            <a:r>
              <a:rPr lang="en-US" sz="14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[What was the quality and completeness of TLCS information? Were there gaps or ambiguities?]</a:t>
            </a:r>
            <a:endParaRPr lang="en-US" sz="1400"/>
          </a:p>
          <a:p>
            <a:pPr marL="0" indent="0">
              <a:spcAft>
                <a:spcPts val="600"/>
              </a:spcAft>
              <a:buNone/>
            </a:pPr>
            <a:r>
              <a:rPr lang="en-US" sz="16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Trading Partner Coordination</a:t>
            </a:r>
            <a:endParaRPr lang="en-US" sz="1400"/>
          </a:p>
          <a:p>
            <a:pPr marL="0" indent="0">
              <a:buNone/>
            </a:pPr>
            <a:r>
              <a:rPr lang="en-US" sz="14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[How did you coordinate TLCS documentation with trading partners? What challenges arose?]</a:t>
            </a:r>
            <a:endParaRPr lang="en-US"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Findings: Operational &amp; Technical</a:t>
            </a:r>
            <a:endParaRPr lang="en-US" sz="280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16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Feasibility</a:t>
            </a:r>
            <a:endParaRPr lang="en-US" sz="1400"/>
          </a:p>
          <a:p>
            <a:pPr marL="0" indent="0">
              <a:spcAft>
                <a:spcPts val="1600"/>
              </a:spcAft>
              <a:buNone/>
            </a:pPr>
            <a:r>
              <a:rPr lang="en-US" sz="14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[What worked well? What was challenging from an operational perspective?]</a:t>
            </a:r>
            <a:endParaRPr lang="en-US" sz="1400"/>
          </a:p>
          <a:p>
            <a:pPr marL="0" indent="0">
              <a:spcAft>
                <a:spcPts val="600"/>
              </a:spcAft>
              <a:buNone/>
            </a:pPr>
            <a:r>
              <a:rPr lang="en-US" sz="16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Integration</a:t>
            </a:r>
            <a:endParaRPr lang="en-US" sz="1400"/>
          </a:p>
          <a:p>
            <a:pPr marL="0" indent="0">
              <a:spcAft>
                <a:spcPts val="1600"/>
              </a:spcAft>
              <a:buNone/>
            </a:pPr>
            <a:r>
              <a:rPr lang="en-US" sz="14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[How did lot code capture and documentation integrate with existing workflows? Impact on receiving, shipping, inventory management?]</a:t>
            </a:r>
            <a:endParaRPr lang="en-US" sz="1400"/>
          </a:p>
          <a:p>
            <a:pPr marL="0" indent="0">
              <a:spcAft>
                <a:spcPts val="600"/>
              </a:spcAft>
              <a:buNone/>
            </a:pPr>
            <a:r>
              <a:rPr lang="en-US" sz="16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and Technology Considerations</a:t>
            </a:r>
            <a:endParaRPr lang="en-US" sz="1400"/>
          </a:p>
          <a:p>
            <a:pPr marL="0" indent="0">
              <a:buNone/>
            </a:pPr>
            <a:r>
              <a:rPr lang="en-US" sz="14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[System capabilities, limitations, interoperability with trading partners, data format/exchange challenges]</a:t>
            </a:r>
            <a:endParaRPr lang="en-US"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Findings: Business &amp; Organizational</a:t>
            </a:r>
            <a:endParaRPr lang="en-US" sz="280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16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and Resource Considerations</a:t>
            </a:r>
            <a:endParaRPr lang="en-US" sz="1400"/>
          </a:p>
          <a:p>
            <a:pPr marL="0" indent="0">
              <a:spcAft>
                <a:spcPts val="1600"/>
              </a:spcAft>
              <a:buNone/>
            </a:pPr>
            <a:r>
              <a:rPr lang="en-US" sz="14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[What resources were required? Estimated costs for implementation at scale?]</a:t>
            </a:r>
            <a:endParaRPr lang="en-US" sz="1400"/>
          </a:p>
          <a:p>
            <a:pPr marL="0" indent="0">
              <a:spcAft>
                <a:spcPts val="600"/>
              </a:spcAft>
              <a:buNone/>
            </a:pPr>
            <a:r>
              <a:rPr lang="en-US" sz="16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Organizational and Change Management</a:t>
            </a:r>
            <a:endParaRPr lang="en-US" sz="1400"/>
          </a:p>
          <a:p>
            <a:pPr marL="0" indent="0">
              <a:spcAft>
                <a:spcPts val="1600"/>
              </a:spcAft>
              <a:buNone/>
            </a:pPr>
            <a:r>
              <a:rPr lang="en-US" sz="14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[Training needs, process changes, organizational challenges, stakeholder buy-in]</a:t>
            </a:r>
            <a:endParaRPr lang="en-US" sz="1400"/>
          </a:p>
          <a:p>
            <a:pPr marL="0" indent="0">
              <a:spcAft>
                <a:spcPts val="600"/>
              </a:spcAft>
              <a:buNone/>
            </a:pPr>
            <a:r>
              <a:rPr lang="en-US" sz="16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Trading Partner Collaboration</a:t>
            </a:r>
            <a:endParaRPr lang="en-US" sz="1400"/>
          </a:p>
          <a:p>
            <a:pPr marL="0" indent="0">
              <a:buNone/>
            </a:pPr>
            <a:r>
              <a:rPr lang="en-US" sz="14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[Experiences working with upstream and downstream trading partners on lot code information exchange]</a:t>
            </a:r>
            <a:endParaRPr lang="en-US"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Recommendations</a:t>
            </a:r>
            <a:endParaRPr lang="en-US" sz="280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16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Industry Stakeholders</a:t>
            </a:r>
            <a:endParaRPr lang="en-US" sz="1400"/>
          </a:p>
          <a:p>
            <a:pPr marL="0" indent="0">
              <a:spcAft>
                <a:spcPts val="2000"/>
              </a:spcAft>
              <a:buNone/>
            </a:pPr>
            <a:r>
              <a:rPr lang="en-US" sz="14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[Based on your experience, what recommendations would you offer to other supply chain participants implementing lot code capture and documentation?]</a:t>
            </a:r>
            <a:endParaRPr lang="en-US" sz="1400"/>
          </a:p>
          <a:p>
            <a:pPr marL="0" indent="0">
              <a:spcAft>
                <a:spcPts val="600"/>
              </a:spcAft>
              <a:buNone/>
            </a:pPr>
            <a:r>
              <a:rPr lang="en-US" sz="16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FDA Consideration</a:t>
            </a:r>
            <a:endParaRPr lang="en-US" sz="1400"/>
          </a:p>
          <a:p>
            <a:pPr marL="0" indent="0">
              <a:spcAft>
                <a:spcPts val="2000"/>
              </a:spcAft>
              <a:buNone/>
            </a:pPr>
            <a:r>
              <a:rPr lang="en-US" sz="14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[What guidance, clarification, or flexibility would be helpful from FDA to support practical implementation of lot code requirements?]</a:t>
            </a:r>
            <a:endParaRPr lang="en-US" sz="1400"/>
          </a:p>
          <a:p>
            <a:pPr marL="0" indent="0">
              <a:spcAft>
                <a:spcPts val="600"/>
              </a:spcAft>
              <a:buNone/>
            </a:pPr>
            <a:r>
              <a:rPr lang="en-US" sz="1600" b="1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Future Guidance Development</a:t>
            </a:r>
            <a:endParaRPr lang="en-US" sz="1400"/>
          </a:p>
          <a:p>
            <a:pPr marL="0" indent="0">
              <a:buNone/>
            </a:pPr>
            <a:r>
              <a:rPr lang="en-US" sz="140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[What topics or scenarios would benefit from additional industry guidance or FDA clarification?]</a:t>
            </a:r>
            <a:endParaRPr lang="en-US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1BD74286BBE64F984ECADD4F95E8D8" ma:contentTypeVersion="3" ma:contentTypeDescription="Create a new document." ma:contentTypeScope="" ma:versionID="302c6f6363419004c3e12fabfe852da8">
  <xsd:schema xmlns:xsd="http://www.w3.org/2001/XMLSchema" xmlns:xs="http://www.w3.org/2001/XMLSchema" xmlns:p="http://schemas.microsoft.com/office/2006/metadata/properties" xmlns:ns2="941ae03b-50d3-4462-928f-cc02de695c04" targetNamespace="http://schemas.microsoft.com/office/2006/metadata/properties" ma:root="true" ma:fieldsID="1842c5eff1cadbe7b68113f6d177afc2" ns2:_="">
    <xsd:import namespace="941ae03b-50d3-4462-928f-cc02de695c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1ae03b-50d3-4462-928f-cc02de695c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D7B37F-313A-4D52-BAE1-232E0CC37B8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9F6AB02-F867-4292-A122-3E5046C190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A7E3463-6B51-4E35-B34C-AAFB1F1170AF}">
  <ds:schemaRefs>
    <ds:schemaRef ds:uri="941ae03b-50d3-4462-928f-cc02de695c0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10</Slides>
  <Notes>10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FSMA 204 Pilot: Lot Code and Lot Code Source Flexibility</dc:title>
  <dc:subject>PptxGenJS Presentation</dc:subject>
  <dc:creator>Partnership for Food Traceability</dc:creator>
  <cp:revision>1</cp:revision>
  <dcterms:created xsi:type="dcterms:W3CDTF">2026-02-05T23:49:39Z</dcterms:created>
  <dcterms:modified xsi:type="dcterms:W3CDTF">2026-02-16T21:51:24Z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0x010100141BD74286BBE64F984ECADD4F95E8D8</vt:lpwstr>
  </property>
</Properties>
</file>